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2"/>
  </p:notesMasterIdLst>
  <p:handoutMasterIdLst>
    <p:handoutMasterId r:id="rId23"/>
  </p:handoutMasterIdLst>
  <p:sldIdLst>
    <p:sldId id="447" r:id="rId7"/>
    <p:sldId id="339" r:id="rId8"/>
    <p:sldId id="451" r:id="rId9"/>
    <p:sldId id="452" r:id="rId10"/>
    <p:sldId id="464" r:id="rId11"/>
    <p:sldId id="465" r:id="rId12"/>
    <p:sldId id="453" r:id="rId13"/>
    <p:sldId id="466" r:id="rId14"/>
    <p:sldId id="454" r:id="rId15"/>
    <p:sldId id="456" r:id="rId16"/>
    <p:sldId id="457" r:id="rId17"/>
    <p:sldId id="462" r:id="rId18"/>
    <p:sldId id="458" r:id="rId19"/>
    <p:sldId id="463" r:id="rId20"/>
    <p:sldId id="450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00"/>
    <a:srgbClr val="00C1DE"/>
    <a:srgbClr val="7F7F7F"/>
    <a:srgbClr val="333E48"/>
    <a:srgbClr val="FF6B00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A5F4F-1626-4406-88F6-DADAEB831F7C}" v="3" dt="2025-03-27T19:31:16.48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4" autoAdjust="0"/>
    <p:restoredTop sz="75754" autoAdjust="0"/>
  </p:normalViewPr>
  <p:slideViewPr>
    <p:cSldViewPr snapToGrid="0">
      <p:cViewPr varScale="1">
        <p:scale>
          <a:sx n="69" d="100"/>
          <a:sy n="69" d="100"/>
        </p:scale>
        <p:origin x="187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30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oulson" userId="c8c65609029ae322" providerId="LiveId" clId="{8C1A5F4F-1626-4406-88F6-DADAEB831F7C}"/>
    <pc:docChg chg="undo custSel modSld">
      <pc:chgData name="Andrew Coulson" userId="c8c65609029ae322" providerId="LiveId" clId="{8C1A5F4F-1626-4406-88F6-DADAEB831F7C}" dt="2025-03-28T14:03:10.394" v="123" actId="20577"/>
      <pc:docMkLst>
        <pc:docMk/>
      </pc:docMkLst>
      <pc:sldChg chg="modSp mod modNotesTx">
        <pc:chgData name="Andrew Coulson" userId="c8c65609029ae322" providerId="LiveId" clId="{8C1A5F4F-1626-4406-88F6-DADAEB831F7C}" dt="2025-03-27T19:28:54.264" v="10" actId="20577"/>
        <pc:sldMkLst>
          <pc:docMk/>
          <pc:sldMk cId="162040588" sldId="339"/>
        </pc:sldMkLst>
        <pc:spChg chg="mod">
          <ac:chgData name="Andrew Coulson" userId="c8c65609029ae322" providerId="LiveId" clId="{8C1A5F4F-1626-4406-88F6-DADAEB831F7C}" dt="2025-03-27T19:28:39.806" v="7" actId="20577"/>
          <ac:spMkLst>
            <pc:docMk/>
            <pc:sldMk cId="162040588" sldId="339"/>
            <ac:spMk id="13" creationId="{72399847-2F99-45EF-B262-BCEA8DEAD5C3}"/>
          </ac:spMkLst>
        </pc:spChg>
      </pc:sldChg>
      <pc:sldChg chg="modSp mod">
        <pc:chgData name="Andrew Coulson" userId="c8c65609029ae322" providerId="LiveId" clId="{8C1A5F4F-1626-4406-88F6-DADAEB831F7C}" dt="2025-03-28T14:01:59.056" v="121" actId="20577"/>
        <pc:sldMkLst>
          <pc:docMk/>
          <pc:sldMk cId="1295339391" sldId="447"/>
        </pc:sldMkLst>
        <pc:spChg chg="mod">
          <ac:chgData name="Andrew Coulson" userId="c8c65609029ae322" providerId="LiveId" clId="{8C1A5F4F-1626-4406-88F6-DADAEB831F7C}" dt="2025-03-28T14:01:59.056" v="121" actId="20577"/>
          <ac:spMkLst>
            <pc:docMk/>
            <pc:sldMk cId="1295339391" sldId="447"/>
            <ac:spMk id="4" creationId="{520D2ABF-0C21-8E8F-D35B-2BB6B5E7981C}"/>
          </ac:spMkLst>
        </pc:spChg>
      </pc:sldChg>
      <pc:sldChg chg="modSp mod modNotesTx">
        <pc:chgData name="Andrew Coulson" userId="c8c65609029ae322" providerId="LiveId" clId="{8C1A5F4F-1626-4406-88F6-DADAEB831F7C}" dt="2025-03-27T19:29:36.445" v="13" actId="20577"/>
        <pc:sldMkLst>
          <pc:docMk/>
          <pc:sldMk cId="943037404" sldId="451"/>
        </pc:sldMkLst>
        <pc:spChg chg="mod">
          <ac:chgData name="Andrew Coulson" userId="c8c65609029ae322" providerId="LiveId" clId="{8C1A5F4F-1626-4406-88F6-DADAEB831F7C}" dt="2025-03-27T19:29:21.172" v="12" actId="20577"/>
          <ac:spMkLst>
            <pc:docMk/>
            <pc:sldMk cId="943037404" sldId="451"/>
            <ac:spMk id="13" creationId="{2728BF03-F5C5-9C5F-8F4B-212DFB673D80}"/>
          </ac:spMkLst>
        </pc:spChg>
      </pc:sldChg>
      <pc:sldChg chg="modSp mod">
        <pc:chgData name="Andrew Coulson" userId="c8c65609029ae322" providerId="LiveId" clId="{8C1A5F4F-1626-4406-88F6-DADAEB831F7C}" dt="2025-03-27T19:30:48.442" v="23"/>
        <pc:sldMkLst>
          <pc:docMk/>
          <pc:sldMk cId="3655085506" sldId="452"/>
        </pc:sldMkLst>
        <pc:spChg chg="mod">
          <ac:chgData name="Andrew Coulson" userId="c8c65609029ae322" providerId="LiveId" clId="{8C1A5F4F-1626-4406-88F6-DADAEB831F7C}" dt="2025-03-27T19:30:48.442" v="23"/>
          <ac:spMkLst>
            <pc:docMk/>
            <pc:sldMk cId="3655085506" sldId="452"/>
            <ac:spMk id="4" creationId="{F2DC7EA7-D097-6D48-875E-4FE5931C9463}"/>
          </ac:spMkLst>
        </pc:spChg>
        <pc:spChg chg="mod">
          <ac:chgData name="Andrew Coulson" userId="c8c65609029ae322" providerId="LiveId" clId="{8C1A5F4F-1626-4406-88F6-DADAEB831F7C}" dt="2025-03-27T19:30:24.318" v="22" actId="14100"/>
          <ac:spMkLst>
            <pc:docMk/>
            <pc:sldMk cId="3655085506" sldId="452"/>
            <ac:spMk id="13" creationId="{310652AD-0C8E-E9D0-26CF-DEC6D1DCB7AE}"/>
          </ac:spMkLst>
        </pc:spChg>
      </pc:sldChg>
      <pc:sldChg chg="modSp mod">
        <pc:chgData name="Andrew Coulson" userId="c8c65609029ae322" providerId="LiveId" clId="{8C1A5F4F-1626-4406-88F6-DADAEB831F7C}" dt="2025-03-27T19:35:52.559" v="45" actId="2711"/>
        <pc:sldMkLst>
          <pc:docMk/>
          <pc:sldMk cId="2093332549" sldId="453"/>
        </pc:sldMkLst>
        <pc:spChg chg="mod">
          <ac:chgData name="Andrew Coulson" userId="c8c65609029ae322" providerId="LiveId" clId="{8C1A5F4F-1626-4406-88F6-DADAEB831F7C}" dt="2025-03-27T19:35:52.559" v="45" actId="2711"/>
          <ac:spMkLst>
            <pc:docMk/>
            <pc:sldMk cId="2093332549" sldId="453"/>
            <ac:spMk id="13" creationId="{7A55897F-555D-5318-710F-8532E55C9471}"/>
          </ac:spMkLst>
        </pc:spChg>
        <pc:graphicFrameChg chg="modGraphic">
          <ac:chgData name="Andrew Coulson" userId="c8c65609029ae322" providerId="LiveId" clId="{8C1A5F4F-1626-4406-88F6-DADAEB831F7C}" dt="2025-03-27T19:34:50.581" v="41" actId="2061"/>
          <ac:graphicFrameMkLst>
            <pc:docMk/>
            <pc:sldMk cId="2093332549" sldId="453"/>
            <ac:graphicFrameMk id="3" creationId="{50520102-AE9C-60AF-3E7E-3EDDE5901445}"/>
          </ac:graphicFrameMkLst>
        </pc:graphicFrameChg>
      </pc:sldChg>
      <pc:sldChg chg="modSp mod">
        <pc:chgData name="Andrew Coulson" userId="c8c65609029ae322" providerId="LiveId" clId="{8C1A5F4F-1626-4406-88F6-DADAEB831F7C}" dt="2025-03-27T19:42:07.715" v="78" actId="948"/>
        <pc:sldMkLst>
          <pc:docMk/>
          <pc:sldMk cId="2167886041" sldId="454"/>
        </pc:sldMkLst>
        <pc:spChg chg="mod">
          <ac:chgData name="Andrew Coulson" userId="c8c65609029ae322" providerId="LiveId" clId="{8C1A5F4F-1626-4406-88F6-DADAEB831F7C}" dt="2025-03-27T19:41:58.739" v="77" actId="948"/>
          <ac:spMkLst>
            <pc:docMk/>
            <pc:sldMk cId="2167886041" sldId="454"/>
            <ac:spMk id="3" creationId="{777C51E5-1DAA-0298-93CA-12D8896A3A96}"/>
          </ac:spMkLst>
        </pc:spChg>
        <pc:spChg chg="mod">
          <ac:chgData name="Andrew Coulson" userId="c8c65609029ae322" providerId="LiveId" clId="{8C1A5F4F-1626-4406-88F6-DADAEB831F7C}" dt="2025-03-27T19:42:07.715" v="78" actId="948"/>
          <ac:spMkLst>
            <pc:docMk/>
            <pc:sldMk cId="2167886041" sldId="454"/>
            <ac:spMk id="13" creationId="{7117996E-E208-FD68-1A3A-4BBFA8E5E7D3}"/>
          </ac:spMkLst>
        </pc:spChg>
      </pc:sldChg>
      <pc:sldChg chg="modSp mod modNotesTx">
        <pc:chgData name="Andrew Coulson" userId="c8c65609029ae322" providerId="LiveId" clId="{8C1A5F4F-1626-4406-88F6-DADAEB831F7C}" dt="2025-03-27T19:42:29.074" v="81" actId="20577"/>
        <pc:sldMkLst>
          <pc:docMk/>
          <pc:sldMk cId="955582308" sldId="456"/>
        </pc:sldMkLst>
        <pc:spChg chg="mod">
          <ac:chgData name="Andrew Coulson" userId="c8c65609029ae322" providerId="LiveId" clId="{8C1A5F4F-1626-4406-88F6-DADAEB831F7C}" dt="2025-03-27T19:41:35.024" v="76" actId="27636"/>
          <ac:spMkLst>
            <pc:docMk/>
            <pc:sldMk cId="955582308" sldId="456"/>
            <ac:spMk id="13" creationId="{C6322303-3DA1-FF63-5831-8EAC9C97B701}"/>
          </ac:spMkLst>
        </pc:spChg>
      </pc:sldChg>
      <pc:sldChg chg="modSp mod">
        <pc:chgData name="Andrew Coulson" userId="c8c65609029ae322" providerId="LiveId" clId="{8C1A5F4F-1626-4406-88F6-DADAEB831F7C}" dt="2025-03-27T19:43:53.871" v="92" actId="20577"/>
        <pc:sldMkLst>
          <pc:docMk/>
          <pc:sldMk cId="3006567823" sldId="457"/>
        </pc:sldMkLst>
        <pc:spChg chg="mod">
          <ac:chgData name="Andrew Coulson" userId="c8c65609029ae322" providerId="LiveId" clId="{8C1A5F4F-1626-4406-88F6-DADAEB831F7C}" dt="2025-03-27T19:43:53.871" v="92" actId="20577"/>
          <ac:spMkLst>
            <pc:docMk/>
            <pc:sldMk cId="3006567823" sldId="457"/>
            <ac:spMk id="13" creationId="{FFDFA6C9-76BF-D985-971C-FB59AED78FCF}"/>
          </ac:spMkLst>
        </pc:spChg>
      </pc:sldChg>
      <pc:sldChg chg="modSp mod modNotesTx">
        <pc:chgData name="Andrew Coulson" userId="c8c65609029ae322" providerId="LiveId" clId="{8C1A5F4F-1626-4406-88F6-DADAEB831F7C}" dt="2025-03-27T19:45:56.505" v="106" actId="20577"/>
        <pc:sldMkLst>
          <pc:docMk/>
          <pc:sldMk cId="1584999615" sldId="458"/>
        </pc:sldMkLst>
        <pc:spChg chg="mod">
          <ac:chgData name="Andrew Coulson" userId="c8c65609029ae322" providerId="LiveId" clId="{8C1A5F4F-1626-4406-88F6-DADAEB831F7C}" dt="2025-03-27T19:45:47.353" v="105" actId="20577"/>
          <ac:spMkLst>
            <pc:docMk/>
            <pc:sldMk cId="1584999615" sldId="458"/>
            <ac:spMk id="3" creationId="{80E1621E-28CF-3176-DB55-B76E913668F3}"/>
          </ac:spMkLst>
        </pc:spChg>
      </pc:sldChg>
      <pc:sldChg chg="modSp mod">
        <pc:chgData name="Andrew Coulson" userId="c8c65609029ae322" providerId="LiveId" clId="{8C1A5F4F-1626-4406-88F6-DADAEB831F7C}" dt="2025-03-28T14:03:10.394" v="123" actId="20577"/>
        <pc:sldMkLst>
          <pc:docMk/>
          <pc:sldMk cId="2674065527" sldId="462"/>
        </pc:sldMkLst>
        <pc:spChg chg="mod">
          <ac:chgData name="Andrew Coulson" userId="c8c65609029ae322" providerId="LiveId" clId="{8C1A5F4F-1626-4406-88F6-DADAEB831F7C}" dt="2025-03-28T14:03:10.394" v="123" actId="20577"/>
          <ac:spMkLst>
            <pc:docMk/>
            <pc:sldMk cId="2674065527" sldId="462"/>
            <ac:spMk id="2" creationId="{1292E3A6-466C-812B-4B35-A47543B5DBB6}"/>
          </ac:spMkLst>
        </pc:spChg>
        <pc:spChg chg="mod">
          <ac:chgData name="Andrew Coulson" userId="c8c65609029ae322" providerId="LiveId" clId="{8C1A5F4F-1626-4406-88F6-DADAEB831F7C}" dt="2025-03-27T19:44:45.419" v="97" actId="20577"/>
          <ac:spMkLst>
            <pc:docMk/>
            <pc:sldMk cId="2674065527" sldId="462"/>
            <ac:spMk id="13" creationId="{6631E55C-7619-1716-7709-F7090F3764C9}"/>
          </ac:spMkLst>
        </pc:spChg>
      </pc:sldChg>
      <pc:sldChg chg="modSp mod modNotesTx">
        <pc:chgData name="Andrew Coulson" userId="c8c65609029ae322" providerId="LiveId" clId="{8C1A5F4F-1626-4406-88F6-DADAEB831F7C}" dt="2025-03-27T19:47:16.610" v="120" actId="20577"/>
        <pc:sldMkLst>
          <pc:docMk/>
          <pc:sldMk cId="2023982282" sldId="463"/>
        </pc:sldMkLst>
        <pc:spChg chg="mod">
          <ac:chgData name="Andrew Coulson" userId="c8c65609029ae322" providerId="LiveId" clId="{8C1A5F4F-1626-4406-88F6-DADAEB831F7C}" dt="2025-03-27T19:47:00.183" v="117" actId="20577"/>
          <ac:spMkLst>
            <pc:docMk/>
            <pc:sldMk cId="2023982282" sldId="463"/>
            <ac:spMk id="13" creationId="{4943B7D6-4B73-B95C-BDCD-ABADB1A96545}"/>
          </ac:spMkLst>
        </pc:spChg>
      </pc:sldChg>
      <pc:sldChg chg="modSp mod modNotesTx">
        <pc:chgData name="Andrew Coulson" userId="c8c65609029ae322" providerId="LiveId" clId="{8C1A5F4F-1626-4406-88F6-DADAEB831F7C}" dt="2025-03-27T19:32:36.780" v="30" actId="20577"/>
        <pc:sldMkLst>
          <pc:docMk/>
          <pc:sldMk cId="1062942631" sldId="464"/>
        </pc:sldMkLst>
        <pc:spChg chg="mod">
          <ac:chgData name="Andrew Coulson" userId="c8c65609029ae322" providerId="LiveId" clId="{8C1A5F4F-1626-4406-88F6-DADAEB831F7C}" dt="2025-03-27T19:32:14.979" v="28" actId="14100"/>
          <ac:spMkLst>
            <pc:docMk/>
            <pc:sldMk cId="1062942631" sldId="464"/>
            <ac:spMk id="3" creationId="{24D7DEC1-E368-FAF9-656D-502089D81EB4}"/>
          </ac:spMkLst>
        </pc:spChg>
      </pc:sldChg>
      <pc:sldChg chg="modSp mod">
        <pc:chgData name="Andrew Coulson" userId="c8c65609029ae322" providerId="LiveId" clId="{8C1A5F4F-1626-4406-88F6-DADAEB831F7C}" dt="2025-03-27T19:34:00.513" v="40" actId="6549"/>
        <pc:sldMkLst>
          <pc:docMk/>
          <pc:sldMk cId="3792797819" sldId="465"/>
        </pc:sldMkLst>
        <pc:spChg chg="mod">
          <ac:chgData name="Andrew Coulson" userId="c8c65609029ae322" providerId="LiveId" clId="{8C1A5F4F-1626-4406-88F6-DADAEB831F7C}" dt="2025-03-27T19:34:00.513" v="40" actId="6549"/>
          <ac:spMkLst>
            <pc:docMk/>
            <pc:sldMk cId="3792797819" sldId="465"/>
            <ac:spMk id="3" creationId="{3DD8A34F-8039-B163-3CBB-68160BB4C7AC}"/>
          </ac:spMkLst>
        </pc:spChg>
        <pc:spChg chg="mod">
          <ac:chgData name="Andrew Coulson" userId="c8c65609029ae322" providerId="LiveId" clId="{8C1A5F4F-1626-4406-88F6-DADAEB831F7C}" dt="2025-03-27T19:33:11.923" v="32" actId="1076"/>
          <ac:spMkLst>
            <pc:docMk/>
            <pc:sldMk cId="3792797819" sldId="465"/>
            <ac:spMk id="6" creationId="{E92FDEAF-5580-07B9-F487-1878C757C032}"/>
          </ac:spMkLst>
        </pc:spChg>
        <pc:spChg chg="mod">
          <ac:chgData name="Andrew Coulson" userId="c8c65609029ae322" providerId="LiveId" clId="{8C1A5F4F-1626-4406-88F6-DADAEB831F7C}" dt="2025-03-27T19:33:19.186" v="33" actId="1076"/>
          <ac:spMkLst>
            <pc:docMk/>
            <pc:sldMk cId="3792797819" sldId="465"/>
            <ac:spMk id="7" creationId="{91EC5ADA-9648-A85A-3D91-2E6EDEE0DE4D}"/>
          </ac:spMkLst>
        </pc:spChg>
        <pc:picChg chg="mod">
          <ac:chgData name="Andrew Coulson" userId="c8c65609029ae322" providerId="LiveId" clId="{8C1A5F4F-1626-4406-88F6-DADAEB831F7C}" dt="2025-03-27T19:33:11.923" v="32" actId="1076"/>
          <ac:picMkLst>
            <pc:docMk/>
            <pc:sldMk cId="3792797819" sldId="465"/>
            <ac:picMk id="4" creationId="{7DBF3559-6213-68F3-0289-C9E5EBE0C8F3}"/>
          </ac:picMkLst>
        </pc:picChg>
        <pc:picChg chg="mod">
          <ac:chgData name="Andrew Coulson" userId="c8c65609029ae322" providerId="LiveId" clId="{8C1A5F4F-1626-4406-88F6-DADAEB831F7C}" dt="2025-03-27T19:33:19.186" v="33" actId="1076"/>
          <ac:picMkLst>
            <pc:docMk/>
            <pc:sldMk cId="3792797819" sldId="465"/>
            <ac:picMk id="5" creationId="{C483BAD5-839A-CD6C-5B77-8D7F69F06942}"/>
          </ac:picMkLst>
        </pc:picChg>
      </pc:sldChg>
      <pc:sldChg chg="modSp mod">
        <pc:chgData name="Andrew Coulson" userId="c8c65609029ae322" providerId="LiveId" clId="{8C1A5F4F-1626-4406-88F6-DADAEB831F7C}" dt="2025-03-27T19:36:54.430" v="49" actId="14100"/>
        <pc:sldMkLst>
          <pc:docMk/>
          <pc:sldMk cId="993580753" sldId="466"/>
        </pc:sldMkLst>
        <pc:spChg chg="mod">
          <ac:chgData name="Andrew Coulson" userId="c8c65609029ae322" providerId="LiveId" clId="{8C1A5F4F-1626-4406-88F6-DADAEB831F7C}" dt="2025-03-27T19:36:54.430" v="49" actId="14100"/>
          <ac:spMkLst>
            <pc:docMk/>
            <pc:sldMk cId="993580753" sldId="466"/>
            <ac:spMk id="3" creationId="{5734F2E3-DB73-0D56-E931-8BC09FF81D4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3/28/2025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offer cost-effective and energy-efficient inference, reducing both capital and operational expenses.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Increasing AI model complexity brings new challenges, such as compute demands and memory bandwidth limitations.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(DAGs) provide a structured way to model operations and optimize data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Understanding execution modes helps differentiate between static graph execution and dynamic (eager)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Frameworks like </a:t>
            </a:r>
            <a:r>
              <a:rPr lang="en-GB" dirty="0" err="1"/>
              <a:t>PyTorch</a:t>
            </a:r>
            <a:r>
              <a:rPr lang="en-GB" dirty="0"/>
              <a:t> and Arm Compute Library provide tools to optimize inference across Cloud and Edge devices.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53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 functions route through the central dispatcher, which determines the appropriate low-level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ATen</a:t>
            </a:r>
            <a:r>
              <a:rPr lang="en-GB" dirty="0"/>
              <a:t> tensor library serves as the bridge between high-level operations and hardware-optimized kernels.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optimizations include </a:t>
            </a:r>
            <a:r>
              <a:rPr lang="en-GB" dirty="0" err="1"/>
              <a:t>OpenBLAS</a:t>
            </a:r>
            <a:r>
              <a:rPr lang="en-GB" dirty="0"/>
              <a:t> for efficient linear algebra routines and </a:t>
            </a:r>
            <a:r>
              <a:rPr lang="en-GB" dirty="0" err="1"/>
              <a:t>KleidiAI</a:t>
            </a:r>
            <a:r>
              <a:rPr lang="en-GB" dirty="0"/>
              <a:t> for Arm-specific acceleration.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Extensibility features allow custom backend registrations to enhance hardware-specific optimizations.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99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Micro-kernels are highly optimized low-level compute functions designed for accelerating tensor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kernels optimize cache-aware execution, reducing memory bandwidth usage and improving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Leverages Arm-specific instructions like SVE, </a:t>
            </a:r>
            <a:r>
              <a:rPr lang="en-GB" dirty="0" err="1"/>
              <a:t>DotProd</a:t>
            </a:r>
            <a:r>
              <a:rPr lang="en-GB" dirty="0"/>
              <a:t>, and I8MM for parallelized data processing.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Specialized implementations for GEMM (matrix multiplication) and convolution operations improve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Supports low-precision data types such as INT4, INT8, and BFP16 to enhance compute performance on Arm CPUs.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691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designed as a lightweight and efficient implementation for inference, using a minimal memory and compute footprint.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It is optimized for CPU execution, leveraging low-level optimizations to run efficiently on consumer-grade processors.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Ideal for resource-constrained environments, enabling deployment on Edge devices with limited computational power.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Focuses on simplicity and accessibility, with minimal dependencies for easy integration into projects.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Targeted specifically for efficient inference, prioritizing performance while maintaining resource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Efficient inference on CPUs offers significant cost and energy benefits, making CPUs a viable choice for many AI applications.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Optimizing through graph structures simplifies understanding and debugging while enabling performance improvements through optimizations like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Static vs. dynamic execution trade-offs highlight how static compilation provides stability and optimization, while dynamic execution adapts to runtime conditions.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Hardware-level enhancements such as vectorized instructions </a:t>
            </a:r>
            <a:r>
              <a:rPr lang="en-GB"/>
              <a:t>like Neon, </a:t>
            </a:r>
            <a:r>
              <a:rPr lang="en-GB" dirty="0"/>
              <a:t>SVE, and I8MM improve CPU inference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Framework ecosystem ensures broad compatibility, with multiple libraries like </a:t>
            </a:r>
            <a:r>
              <a:rPr lang="en-GB" dirty="0" err="1"/>
              <a:t>PyTorch</a:t>
            </a:r>
            <a:r>
              <a:rPr lang="en-GB" dirty="0"/>
              <a:t>, ONNX Runtime, and </a:t>
            </a:r>
            <a:r>
              <a:rPr lang="en-GB" dirty="0" err="1"/>
              <a:t>Llama.cpp</a:t>
            </a:r>
            <a:r>
              <a:rPr lang="en-GB" dirty="0"/>
              <a:t> supporting CPU-based inference across various deployment scenarios.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54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CPUs provide a cost-effective alternative to specialized GPUs, leveraging existing hardware to minimize additional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Their ubiquity across Edge devices and servers ensures broad compatibility and seamless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Optimizations such as vectorized operations improve energy efficiency and enable low-latency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Running inference locally on CPUs enhances data security by reducing data transmission and ensuring compliance with privacy regulations.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19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AI model complexity is increasing rapidly, with compute requirements growing 4–5x per year.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Large models require high memory bandwidth and efficient data movement, which can create bottlenecks.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Scalability is a concern, as generative AI workloads require efficient multi-threading and core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Low-latency applications pose a challenge for CPUs under high computational loads, requiring optimized execution strategies.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77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Computation graphs model AI workflows, where nodes represent operations and edges capture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Directed acyclic graphs (DAGs) ensure sequential execution order and prevent circular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Graph-based visualization aids in debugging, optimizing redundant operations, and improving parallel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Advanced techniques like operator fusion and dynamic graph compilation leverage DAGs to enhance model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4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defines the computation graph before execution, enabling optimizations like constant folding and operator fusion.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Compile-time optimizations in graph mode reduce runtime overhead by precomputing static operations.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Eager mode executes operations dynamically, making it intuitive for debugging but less optimized for large workloads.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mode is better suited for performance-critical AI applications, while eager mode is useful for prototyping and experimentation.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163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Dynamic graph compilation transforms evolving computation graphs into optimized machine code on the fly.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Just-in-time (JIT) compilation allows portions of the graph to be compiled during execution, improving flexibility.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 and inlining merge multiple operations, reducing computational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improved adaptability to changing workloads, optimized performance, and reduced latency without requiring full recompilation.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Defines the entire computation graph ahead of execution, ensuring efficient and predictable runtime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Operator fusion, constant folding, and memory layout adjustments are applied at compile time to reduce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full-graph global analysis enables comprehensive optimizations across dependencies.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Benefits include enhanced performance due to precomputed optimizations, deterministic execution flow, and better hardware utilization.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Precompiled kernels can maximize CPU efficiency by leveraging specialized processor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8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Static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Graph is compiled ahead-of-time, leading to predictable and optimized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Best suited for production workloads that require stability and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Advantages include faster execution for fixed workloads but with less flexibility for varying input shapes or dynamic control flow.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XLA, TVM, and ONNX runtime with ahead-of-time compilation.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Dynamic Compilation</a:t>
            </a:r>
          </a:p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Just-in-Time (JIT) optimizations that allow on-the-fly graph adaptation during execution.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Provides flexibility to adjust to changing inputs and control flow but may introduce additional runtime overhead.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Easier for debugging and prototyping but requires warm-up time before optimizations take full effect.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Examples: </a:t>
            </a:r>
            <a:r>
              <a:rPr lang="en-GB" dirty="0" err="1"/>
              <a:t>PyTorch</a:t>
            </a:r>
            <a:r>
              <a:rPr lang="en-GB" dirty="0"/>
              <a:t> eager mode, TensorFlow eager execution, and </a:t>
            </a:r>
            <a:r>
              <a:rPr lang="en-GB" dirty="0" err="1"/>
              <a:t>TorchScript</a:t>
            </a:r>
            <a:r>
              <a:rPr lang="en-GB" dirty="0"/>
              <a:t> JIT.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10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PyTorch</a:t>
            </a:r>
            <a:r>
              <a:rPr lang="en-GB" dirty="0"/>
              <a:t>, </a:t>
            </a:r>
            <a:r>
              <a:rPr lang="en-GB" dirty="0" err="1"/>
              <a:t>LiteRT</a:t>
            </a:r>
            <a:r>
              <a:rPr lang="en-GB" dirty="0"/>
              <a:t>, and </a:t>
            </a:r>
            <a:r>
              <a:rPr lang="en-GB" dirty="0" err="1"/>
              <a:t>ExecuTorch</a:t>
            </a:r>
            <a:r>
              <a:rPr lang="en-GB" dirty="0"/>
              <a:t> are optimized for adaptability, training, and mobile inference.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ONNX Runtime provides cross-platform inference, and the Arm Compute Library offers low-level optimized routines.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Llama.cpp</a:t>
            </a:r>
            <a:r>
              <a:rPr lang="en-GB" dirty="0"/>
              <a:t> is a lightweight C++ inference framework suitable for LLMs on CPUs.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Arm-specific optimizations leverage Neon and SVE instructions for high-efficiency computation.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Custom kernel libraries like </a:t>
            </a:r>
            <a:r>
              <a:rPr lang="en-GB" dirty="0" err="1"/>
              <a:t>KleidiAI</a:t>
            </a:r>
            <a:r>
              <a:rPr lang="en-GB" dirty="0"/>
              <a:t> further optimize ML workloads on Arm-based architectures.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54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3" name="Text Placeholder 28">
            <a:extLst>
              <a:ext uri="{FF2B5EF4-FFF2-40B4-BE49-F238E27FC236}">
                <a16:creationId xmlns:a16="http://schemas.microsoft.com/office/drawing/2014/main" id="{5B52BF8D-E158-ED3C-F83E-8ADB787A9B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" name="Text Placeholder 28">
            <a:extLst>
              <a:ext uri="{FF2B5EF4-FFF2-40B4-BE49-F238E27FC236}">
                <a16:creationId xmlns:a16="http://schemas.microsoft.com/office/drawing/2014/main" id="{394BE803-3A53-9DD7-8C4D-BE54366D2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DEB12F-91E9-DAC5-FBA6-F59334F7F67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 dirty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6CBE02A7-EA26-23DB-58E4-E78CD10548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23A370-A92B-54C6-980D-406B2EE17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7FF7030-A64B-2842-8A77-3EB354B9D9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6" name="Picture 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A3DA53E-053D-C94E-3938-BC2E15E914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Section Divider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B3BB7BF-91BC-31FE-28B5-3FF67809DE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1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24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3CF78C79-90BA-5869-FBC4-1C0023B4AF9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62E9D-D706-B759-FC9C-A2B692BCFE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5B772A6-6BC3-12BE-D0AB-6F252BD500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51E57CBB-3902-9A28-E8CE-F513E89A7F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88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49" r="149"/>
          <a:stretch/>
        </p:blipFill>
        <p:spPr>
          <a:xfrm>
            <a:off x="0" y="-1"/>
            <a:ext cx="12191999" cy="687843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93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22C4DAF5-FB2E-B028-5256-CC2FDFC9EE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EB6E97-EDDF-2A96-074F-18BB6384B2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225AAB-54E0-EAE0-0840-093AB2F5C3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724A7481-3CA6-7994-9B9F-FAAD68B5E8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75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rgbClr val="FF6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48AE1EF-8720-A960-1DEC-CD949844D7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F3DE6B-FA5F-2139-2D6E-5F4666CD2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817E7A-3D17-D0A0-461E-12CC777B82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5" name="Picture 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8A3629F-5EE6-F850-E161-2CD448E2F6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0" b="130"/>
          <a:stretch/>
        </p:blipFill>
        <p:spPr>
          <a:xfrm>
            <a:off x="-1" y="-2857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0DC93-4706-E90A-3AA5-65A7191B63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A746397E-87C1-0CA1-B4AF-78BB574C38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18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32520C-4F76-B1E0-1315-122D2AE2AE9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908479A3-F44E-6F79-1AB5-22FC1841C3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5F57A52-A090-7F0C-29C6-83F92019602D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Danke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Gracias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en-US" altLang="en-US" sz="2600" dirty="0" err="1">
                <a:solidFill>
                  <a:schemeClr val="bg1"/>
                </a:solidFill>
              </a:rPr>
              <a:t>Grazie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谢谢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ありがとう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감사합니다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dirty="0" err="1">
                <a:solidFill>
                  <a:schemeClr val="bg1"/>
                </a:solidFill>
              </a:rPr>
              <a:t>धन्यवाद</a:t>
            </a:r>
            <a:endParaRPr lang="en-US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600" dirty="0">
                <a:solidFill>
                  <a:schemeClr val="bg1"/>
                </a:solidFill>
              </a:rPr>
            </a:br>
            <a:r>
              <a:rPr lang="he-IL" altLang="en-US" sz="2600" dirty="0">
                <a:solidFill>
                  <a:schemeClr val="bg1"/>
                </a:solidFill>
              </a:rPr>
              <a:t>תודה</a:t>
            </a:r>
            <a:endParaRPr lang="en-GB" altLang="en-US" sz="26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 dirty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60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25EC0CC-4F04-39C5-041F-BEA17116B4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51C65B67-1002-E334-8760-AE1DBFE14D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1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854653A2-DF57-3728-3E84-C3AF0DEC905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losing Slide">
    <p:bg>
      <p:bgPr>
        <a:gradFill flip="none" rotWithShape="1">
          <a:gsLst>
            <a:gs pos="100000">
              <a:schemeClr val="accent2"/>
            </a:gs>
            <a:gs pos="21000">
              <a:srgbClr val="00C1DE"/>
            </a:gs>
            <a:gs pos="49000">
              <a:schemeClr val="accent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93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6954D4-E837-74D6-C2A1-5D6EC130E8CC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16" y="-66"/>
            <a:ext cx="12192116" cy="6858065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927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6933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7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2024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3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2024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67" r:id="rId2"/>
    <p:sldLayoutId id="2147485516" r:id="rId3"/>
    <p:sldLayoutId id="2147485517" r:id="rId4"/>
    <p:sldLayoutId id="2147485551" r:id="rId5"/>
    <p:sldLayoutId id="2147485519" r:id="rId6"/>
    <p:sldLayoutId id="2147485531" r:id="rId7"/>
    <p:sldLayoutId id="2147485552" r:id="rId8"/>
    <p:sldLayoutId id="2147485540" r:id="rId9"/>
    <p:sldLayoutId id="2147485539" r:id="rId10"/>
    <p:sldLayoutId id="2147485541" r:id="rId11"/>
    <p:sldLayoutId id="2147485556" r:id="rId12"/>
    <p:sldLayoutId id="2147485436" r:id="rId13"/>
    <p:sldLayoutId id="2147485523" r:id="rId14"/>
    <p:sldLayoutId id="2147485557" r:id="rId15"/>
    <p:sldLayoutId id="2147485525" r:id="rId16"/>
    <p:sldLayoutId id="2147485524" r:id="rId17"/>
    <p:sldLayoutId id="2147485510" r:id="rId18"/>
    <p:sldLayoutId id="2147485558" r:id="rId19"/>
    <p:sldLayoutId id="2147485438" r:id="rId20"/>
    <p:sldLayoutId id="2147485536" r:id="rId21"/>
    <p:sldLayoutId id="2147485535" r:id="rId22"/>
    <p:sldLayoutId id="2147485559" r:id="rId23"/>
    <p:sldLayoutId id="2147485538" r:id="rId24"/>
    <p:sldLayoutId id="2147485440" r:id="rId25"/>
    <p:sldLayoutId id="2147485441" r:id="rId26"/>
    <p:sldLayoutId id="2147485442" r:id="rId27"/>
    <p:sldLayoutId id="2147485443" r:id="rId28"/>
    <p:sldLayoutId id="2147485444" r:id="rId29"/>
    <p:sldLayoutId id="2147485445" r:id="rId30"/>
    <p:sldLayoutId id="2147485446" r:id="rId31"/>
    <p:sldLayoutId id="2147485447" r:id="rId32"/>
    <p:sldLayoutId id="2147485448" r:id="rId33"/>
    <p:sldLayoutId id="2147485449" r:id="rId34"/>
    <p:sldLayoutId id="2147485450" r:id="rId35"/>
    <p:sldLayoutId id="2147485452" r:id="rId36"/>
    <p:sldLayoutId id="2147485512" r:id="rId37"/>
    <p:sldLayoutId id="2147485560" r:id="rId38"/>
    <p:sldLayoutId id="2147485526" r:id="rId39"/>
    <p:sldLayoutId id="2147485527" r:id="rId40"/>
    <p:sldLayoutId id="2147485561" r:id="rId41"/>
    <p:sldLayoutId id="2147485453" r:id="rId42"/>
    <p:sldLayoutId id="2147485513" r:id="rId43"/>
    <p:sldLayoutId id="2147485562" r:id="rId44"/>
    <p:sldLayoutId id="2147485528" r:id="rId45"/>
    <p:sldLayoutId id="2147485529" r:id="rId46"/>
    <p:sldLayoutId id="2147485563" r:id="rId4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B8A2-8C62-BA0F-F4EF-D217FE113E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Oliver Grainge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6CC20-1BF1-03E9-8D92-2B8E82409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ML Frameworks and Optimized Libraries </a:t>
            </a:r>
            <a:r>
              <a:rPr lang="en-US" dirty="0"/>
              <a:t>(Chapter 3)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9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B646B-83CE-703B-361E-1066F9C6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0040-AA7E-396B-C477-7E904D48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Overview of ML Frameworks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322303-3DA1-FF63-5831-8EAC9C97B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059" y="1205802"/>
            <a:ext cx="5764492" cy="504207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900" b="1" dirty="0"/>
              <a:t>Supported Frameworks: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 err="1"/>
              <a:t>PyTorch</a:t>
            </a:r>
            <a:r>
              <a:rPr lang="en-GB" sz="1700" b="1" dirty="0"/>
              <a:t>: </a:t>
            </a:r>
            <a:r>
              <a:rPr lang="en-GB" sz="1700" dirty="0"/>
              <a:t>Optimized for adaptability, training, developer experience, and fast prototyping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 err="1"/>
              <a:t>LiteRT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 err="1"/>
              <a:t>ExecuTorch</a:t>
            </a:r>
            <a:r>
              <a:rPr lang="en-GB" sz="1700" dirty="0"/>
              <a:t>: Optimized for mobile/embedded inference.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/>
              <a:t>ONNX Runtime</a:t>
            </a:r>
            <a:r>
              <a:rPr lang="en-GB" sz="1700" dirty="0"/>
              <a:t>: Versatile cross-platform inference engine.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/>
              <a:t>Arm Compute Library</a:t>
            </a:r>
            <a:r>
              <a:rPr lang="en-GB" sz="1700" dirty="0"/>
              <a:t>: Provides optimized low-level compute routines for static graph inference.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b="1" dirty="0" err="1"/>
              <a:t>Llama.cpp</a:t>
            </a:r>
            <a:r>
              <a:rPr lang="en-GB" sz="1700" dirty="0"/>
              <a:t>: Minimalistic pure C++ project for LLM inference.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dirty="0"/>
              <a:t>…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GB" sz="17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2400" b="1" dirty="0"/>
              <a:t>Hardware-Specific Optimizations </a:t>
            </a:r>
            <a:endParaRPr lang="en-GB" sz="2100" b="1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dirty="0"/>
              <a:t>Leverages Arm’s </a:t>
            </a:r>
            <a:r>
              <a:rPr lang="en-GB" sz="1700" b="1" dirty="0"/>
              <a:t>Neon/SVE </a:t>
            </a:r>
            <a:r>
              <a:rPr lang="en-GB" sz="1700" dirty="0"/>
              <a:t>instructions for efficient computation, through low level libraries.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GB" sz="1700" dirty="0"/>
              <a:t>Custom kernel libraries tuned for Arm architectures (</a:t>
            </a:r>
            <a:r>
              <a:rPr lang="en-GB" sz="1700" b="1" dirty="0" err="1"/>
              <a:t>KleidiAI</a:t>
            </a:r>
            <a:r>
              <a:rPr lang="en-GB" sz="17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A6171-30D4-1BD6-3DF7-AF6AF784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67" y="1382330"/>
            <a:ext cx="5477308" cy="3632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92BA4C-8FDD-D863-7F3F-7EDCF06CB649}"/>
              </a:ext>
            </a:extLst>
          </p:cNvPr>
          <p:cNvSpPr txBox="1"/>
          <p:nvPr/>
        </p:nvSpPr>
        <p:spPr>
          <a:xfrm>
            <a:off x="6642799" y="5015008"/>
            <a:ext cx="4671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An example of an AI stack from high level applications to low-level implementations and Arm specific hardware features.</a:t>
            </a:r>
          </a:p>
        </p:txBody>
      </p:sp>
    </p:spTree>
    <p:extLst>
      <p:ext uri="{BB962C8B-B14F-4D97-AF65-F5344CB8AC3E}">
        <p14:creationId xmlns:p14="http://schemas.microsoft.com/office/powerpoint/2010/main" val="95558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9F22-9D80-D5BB-9FDF-8E28D9EF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A46-51CF-F842-A8A9-A9386499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PyTorch</a:t>
            </a:r>
            <a:r>
              <a:rPr lang="en-GB" dirty="0"/>
              <a:t> on Arm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DFA6C9-76BF-D985-971C-FB59AED7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51767"/>
            <a:ext cx="5610769" cy="49483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User-Level API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Python functions (e.g.,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torch.add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GB" sz="1700" dirty="0"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/>
              <a:t>initiate tensor operations.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Central Dispatcher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Routes calls based on tensor type, device and data type.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Determines correct implementation.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 err="1"/>
              <a:t>ATen</a:t>
            </a:r>
            <a:r>
              <a:rPr lang="en-GB" sz="1900" b="1" dirty="0"/>
              <a:t> – The Tensor Library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Acts as the bridge between the dispatcher and low-level kernels.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Provides a unified API for tensor operations.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Backend Libraries &amp; Optimizations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OpenBLAS</a:t>
            </a:r>
            <a:endParaRPr lang="en-GB" sz="1700" b="1" dirty="0"/>
          </a:p>
          <a:p>
            <a:pPr lvl="2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On Arm, optimized routines leverage hardware-specific instructions.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 err="1"/>
              <a:t>KleidiAI</a:t>
            </a:r>
            <a:endParaRPr lang="en-GB" sz="1700" b="1" dirty="0"/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GB" sz="1600" dirty="0"/>
              <a:t>Arm specific operator implementations leveraging hardware features including (NEON/I8MM/SVE/SVE2/SME/..).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Extensibility</a:t>
            </a:r>
            <a:r>
              <a:rPr lang="en-GB" sz="1900" dirty="0"/>
              <a:t>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Supports custom backends and operator registrations, enabling further hardware-specific tuning.  </a:t>
            </a:r>
          </a:p>
          <a:p>
            <a:pPr marL="506095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GB" sz="1700" dirty="0"/>
              <a:t>		</a:t>
            </a:r>
            <a:endParaRPr lang="en-US" alt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1DDA-85B8-454E-C854-C4E242543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1767"/>
            <a:ext cx="5838372" cy="3872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743DB-DFB6-1321-B83F-BDDFCDC76964}"/>
              </a:ext>
            </a:extLst>
          </p:cNvPr>
          <p:cNvSpPr txBox="1"/>
          <p:nvPr/>
        </p:nvSpPr>
        <p:spPr>
          <a:xfrm>
            <a:off x="6679364" y="5073340"/>
            <a:ext cx="4671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The </a:t>
            </a:r>
            <a:r>
              <a:rPr lang="en-US" sz="1600" dirty="0" err="1">
                <a:latin typeface="+mn-lt"/>
              </a:rPr>
              <a:t>Pytorch</a:t>
            </a:r>
            <a:r>
              <a:rPr lang="en-US" sz="1600" dirty="0">
                <a:latin typeface="+mn-lt"/>
              </a:rPr>
              <a:t> Stack and it’s dispatching logic. </a:t>
            </a:r>
          </a:p>
        </p:txBody>
      </p:sp>
    </p:spTree>
    <p:extLst>
      <p:ext uri="{BB962C8B-B14F-4D97-AF65-F5344CB8AC3E}">
        <p14:creationId xmlns:p14="http://schemas.microsoft.com/office/powerpoint/2010/main" val="300656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ED558-CADF-BBBD-783A-BEFDABFB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E3A6-466C-812B-4B35-A47543B5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/>
              <a:t>Optimized </a:t>
            </a:r>
            <a:r>
              <a:rPr lang="en-GB" dirty="0"/>
              <a:t>Libraries – </a:t>
            </a:r>
            <a:r>
              <a:rPr lang="en-GB" dirty="0" err="1"/>
              <a:t>KleidiAI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E55C-7619-1716-7709-F7090F37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080" y="1390540"/>
            <a:ext cx="566964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What Are Micro-Kernels?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Highly optimized low-level compute functions designed to accelerate matrix multiplications and tensor operations.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Used in Arm CPU inference engines to maximize performance for ML workloads. </a:t>
            </a:r>
          </a:p>
          <a:p>
            <a:pPr>
              <a:spcAft>
                <a:spcPts val="600"/>
              </a:spcAft>
            </a:pPr>
            <a:r>
              <a:rPr lang="en-GB" sz="1900" b="1" dirty="0"/>
              <a:t>Why Do Micro-Kernels Matter for Inference? </a:t>
            </a:r>
          </a:p>
          <a:p>
            <a:pPr lvl="1">
              <a:spcAft>
                <a:spcPts val="600"/>
              </a:spcAft>
            </a:pPr>
            <a:r>
              <a:rPr lang="en-GB" sz="1500" b="1" dirty="0"/>
              <a:t>Cache-Aware Execution</a:t>
            </a:r>
            <a:r>
              <a:rPr lang="en-GB" sz="1500" dirty="0"/>
              <a:t>: Optimized to fit within CPU cache, reducing memory bandwidth usage.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Leverages specialized instructions (e.g.,</a:t>
            </a:r>
            <a:r>
              <a:rPr lang="en-GB" sz="1500" b="1" dirty="0"/>
              <a:t> I8MM</a:t>
            </a:r>
            <a:r>
              <a:rPr lang="en-GB" sz="1500" dirty="0"/>
              <a:t>,</a:t>
            </a:r>
            <a:r>
              <a:rPr lang="en-GB" sz="1500" b="1" dirty="0"/>
              <a:t> SVE</a:t>
            </a:r>
            <a:r>
              <a:rPr lang="en-GB" sz="1500" dirty="0"/>
              <a:t>,</a:t>
            </a:r>
            <a:r>
              <a:rPr lang="en-GB" sz="1500" b="1" dirty="0"/>
              <a:t> SVE2</a:t>
            </a:r>
            <a:r>
              <a:rPr lang="en-GB" sz="1500" dirty="0"/>
              <a:t>, </a:t>
            </a:r>
            <a:r>
              <a:rPr lang="en-GB" sz="1500" b="1" dirty="0" err="1"/>
              <a:t>DotProd</a:t>
            </a:r>
            <a:r>
              <a:rPr lang="en-GB" sz="1500" dirty="0"/>
              <a:t>) to process multiple data points in parallel.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Custom implementations for critical operations like </a:t>
            </a:r>
            <a:r>
              <a:rPr lang="en-GB" sz="1500" b="1" dirty="0"/>
              <a:t>GEMM</a:t>
            </a:r>
            <a:r>
              <a:rPr lang="en-GB" sz="1500" dirty="0"/>
              <a:t> (General Matrix Multiplication) and </a:t>
            </a:r>
            <a:r>
              <a:rPr lang="en-GB" sz="1500" b="1" dirty="0"/>
              <a:t>convolutions</a:t>
            </a:r>
            <a:r>
              <a:rPr lang="en-GB" sz="1500" dirty="0"/>
              <a:t>.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Designed to operate on only part of the input, so they can be scaled efficiently across multiple CPU cores.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Enables efficient computation with low precision formats such as </a:t>
            </a:r>
            <a:r>
              <a:rPr lang="en-GB" sz="1500" b="1" dirty="0">
                <a:cs typeface="Consolas" panose="020B0609020204030204" pitchFamily="49" charset="0"/>
              </a:rPr>
              <a:t>INT4</a:t>
            </a:r>
            <a:r>
              <a:rPr lang="en-GB" sz="1500" dirty="0"/>
              <a:t> and</a:t>
            </a:r>
            <a:r>
              <a:rPr lang="en-GB" sz="1500" dirty="0">
                <a:cs typeface="Consolas" panose="020B0609020204030204" pitchFamily="49" charset="0"/>
              </a:rPr>
              <a:t> </a:t>
            </a:r>
            <a:r>
              <a:rPr lang="en-GB" sz="1500" b="1" dirty="0">
                <a:cs typeface="Consolas" panose="020B0609020204030204" pitchFamily="49" charset="0"/>
              </a:rPr>
              <a:t>INT8</a:t>
            </a:r>
            <a:r>
              <a:rPr lang="en-GB" sz="1500" dirty="0"/>
              <a:t>,</a:t>
            </a:r>
            <a:r>
              <a:rPr lang="en-GB" sz="1500" dirty="0">
                <a:cs typeface="Consolas" panose="020B0609020204030204" pitchFamily="49" charset="0"/>
              </a:rPr>
              <a:t> </a:t>
            </a:r>
            <a:r>
              <a:rPr lang="en-GB" sz="1500" b="1" dirty="0">
                <a:cs typeface="Consolas" panose="020B0609020204030204" pitchFamily="49" charset="0"/>
              </a:rPr>
              <a:t>BF16</a:t>
            </a:r>
            <a:r>
              <a:rPr lang="en-GB" sz="1500" dirty="0"/>
              <a:t>. </a:t>
            </a:r>
            <a:r>
              <a:rPr lang="en-GB" sz="1500" b="1" dirty="0"/>
              <a:t>		</a:t>
            </a:r>
            <a:endParaRPr lang="en-GB" sz="15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415A1-FD68-EFE0-21C9-AC398A47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85" y="1573928"/>
            <a:ext cx="4881799" cy="2920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37943-D42F-C9D7-78B0-5943C18C7C4B}"/>
              </a:ext>
            </a:extLst>
          </p:cNvPr>
          <p:cNvSpPr txBox="1"/>
          <p:nvPr/>
        </p:nvSpPr>
        <p:spPr>
          <a:xfrm>
            <a:off x="6845825" y="4678121"/>
            <a:ext cx="47854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Example of a Micro-Kernel, that produces a portion of the output, operating on only a portion of the input. </a:t>
            </a:r>
          </a:p>
        </p:txBody>
      </p:sp>
    </p:spTree>
    <p:extLst>
      <p:ext uri="{BB962C8B-B14F-4D97-AF65-F5344CB8AC3E}">
        <p14:creationId xmlns:p14="http://schemas.microsoft.com/office/powerpoint/2010/main" val="267406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89FB-5F82-9880-75A7-27FF8AA4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4438-933E-F75B-EA3D-2E5B6EB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 err="1"/>
              <a:t>Llama.cpp</a:t>
            </a:r>
            <a:r>
              <a:rPr lang="en-GB" dirty="0"/>
              <a:t> for Lightweight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621E-28CF-3176-DB55-B76E9136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10882"/>
            <a:ext cx="5521674" cy="4948237"/>
          </a:xfrm>
        </p:spPr>
        <p:txBody>
          <a:bodyPr/>
          <a:lstStyle/>
          <a:p>
            <a:r>
              <a:rPr lang="en-US" sz="1900" b="1" dirty="0"/>
              <a:t>Lightweight &amp; Efficient</a:t>
            </a:r>
            <a:r>
              <a:rPr lang="en-US" sz="1900" dirty="0"/>
              <a:t>: </a:t>
            </a:r>
          </a:p>
          <a:p>
            <a:pPr lvl="1"/>
            <a:r>
              <a:rPr lang="en-US" sz="1700" b="1" dirty="0"/>
              <a:t>Pure C++ </a:t>
            </a:r>
            <a:r>
              <a:rPr lang="en-US" sz="1700" dirty="0"/>
              <a:t>implementation designed for minimal memory and computation footprint of LLMs. </a:t>
            </a:r>
          </a:p>
          <a:p>
            <a:r>
              <a:rPr lang="en-US" sz="1900" b="1" dirty="0"/>
              <a:t>Optimized for CPU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Tailored for efficient execution on consumer-grade CPUs with low-level optimizations. </a:t>
            </a:r>
          </a:p>
          <a:p>
            <a:pPr lvl="2"/>
            <a:r>
              <a:rPr lang="en-US" sz="1500" dirty="0"/>
              <a:t>Includes integration with low-level Arm optimized operators such as </a:t>
            </a:r>
            <a:r>
              <a:rPr lang="en-US" sz="1500" b="1" dirty="0" err="1"/>
              <a:t>KleidiAI</a:t>
            </a:r>
            <a:r>
              <a:rPr lang="en-US" sz="1500" b="1" dirty="0"/>
              <a:t>.</a:t>
            </a:r>
            <a:endParaRPr lang="en-US" sz="1500" dirty="0"/>
          </a:p>
          <a:p>
            <a:r>
              <a:rPr lang="en-US" sz="1900" b="1" dirty="0"/>
              <a:t>Resource-Constrained Environments:</a:t>
            </a:r>
          </a:p>
          <a:p>
            <a:pPr lvl="1"/>
            <a:r>
              <a:rPr lang="en-US" sz="1700" dirty="0"/>
              <a:t>Ideal for Edge deployment and devices with limited resources.</a:t>
            </a:r>
          </a:p>
          <a:p>
            <a:r>
              <a:rPr lang="en-US" sz="1900" b="1" dirty="0"/>
              <a:t>Simplicity &amp; Accessibility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Minimal dependencies and straightforward integration. </a:t>
            </a:r>
          </a:p>
          <a:p>
            <a:r>
              <a:rPr lang="en-US" sz="1900" b="1" dirty="0"/>
              <a:t>Targeted for inference</a:t>
            </a:r>
            <a:r>
              <a:rPr lang="en-US" sz="1900" dirty="0"/>
              <a:t>: </a:t>
            </a:r>
          </a:p>
          <a:p>
            <a:pPr lvl="1"/>
            <a:r>
              <a:rPr lang="en-US" sz="1700" dirty="0"/>
              <a:t>Streamlined for inference tasks, balancing performance with resource efficiency.</a:t>
            </a:r>
          </a:p>
          <a:p>
            <a:pPr lvl="1"/>
            <a:r>
              <a:rPr lang="en-US" sz="1700" dirty="0"/>
              <a:t>Limited to a select number of LLM Architectures.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7AB0D-076B-96C5-7AFF-BBF1DC90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3" y="2659656"/>
            <a:ext cx="4847493" cy="15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36573-52CC-B08F-28F3-A3D7714B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F3F6-E332-8124-FE65-8C9D8CD8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43B7D6-4B73-B95C-BDCD-ABADB1A9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32964"/>
            <a:ext cx="7729855" cy="49483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900" b="1" dirty="0"/>
              <a:t>Efficient Inference on CPUs: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CPUs offer cost and energy advantages making them viable for a wide range of inference tasks despite rising model complexity.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en-US" sz="1900" b="1" dirty="0"/>
              <a:t>Optimizing Through Graph Structures: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Using a directed acyclic graph (DAG) simplifies understanding and enables powerful optimizations, such as operator fusion and parallel processing.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en-US" sz="1900" b="1" dirty="0"/>
              <a:t>Static vs. Dynamic Execution: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Graph mode (static compilation) delivers predictable, optimized performance, ideal for production.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Eager execution and JIT provide flexibility and rapid prototyping, adapting to dynamic inputs and control flows.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en-US" sz="1900" b="1" dirty="0"/>
              <a:t>Hardware-Level Enhancements: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Leveraging specialized instructions and micro-kernels (e.g. Neon, SVE, I8MM) ensures that CPU inference can meet low-latency and high throughput demands, even in resource constrained environments.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altLang="en-US" sz="1900" b="1" dirty="0"/>
              <a:t>Framework Ecosystem: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altLang="en-US" sz="1500" dirty="0"/>
              <a:t>A variety of frameworks and libraries (e.g., </a:t>
            </a:r>
            <a:r>
              <a:rPr lang="en-US" altLang="en-US" sz="1500" dirty="0" err="1"/>
              <a:t>PyTorch</a:t>
            </a:r>
            <a:r>
              <a:rPr lang="en-US" altLang="en-US" sz="1500" dirty="0"/>
              <a:t>, Arm Compute Library, </a:t>
            </a:r>
            <a:r>
              <a:rPr lang="en-US" altLang="en-US" sz="1500" dirty="0" err="1"/>
              <a:t>Llama.cpp</a:t>
            </a:r>
            <a:r>
              <a:rPr lang="en-US" altLang="en-US" sz="1500" dirty="0"/>
              <a:t>) support these optimizations, catering to diverse deployment scenarios from cloud to the edge.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2398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F42B-89C3-8D45-BCF5-65A370DB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5" y="1457547"/>
            <a:ext cx="5916476" cy="2574186"/>
          </a:xfrm>
        </p:spPr>
        <p:txBody>
          <a:bodyPr/>
          <a:lstStyle/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570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9C65-9D93-0940-A2D2-FDC728ABE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US"/>
              <a:t>Learning Outcomes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99847-2F99-45EF-B262-BCEA8DEAD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5381"/>
            <a:ext cx="7729855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&amp; Energy Efficiency with CPUs:</a:t>
            </a:r>
            <a:r>
              <a:rPr lang="en-GB" sz="1900" dirty="0"/>
              <a:t>	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Understand how leveraging CPUs reduces capital/operational expenses.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Challenges of 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Identify the impact of growing compute requirements, memory bandwidth limits, and latency constraints.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Graph-Based Computation: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Explain how computation graphs (DAGs) model operations and data flow.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Execution Modes and Compilation Techniques: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Differentiate between graph mode (static/compiled) and eager mode (dynamic) execution.</a:t>
            </a:r>
          </a:p>
          <a:p>
            <a:r>
              <a:rPr lang="en-GB" sz="1900" b="1" dirty="0"/>
              <a:t>Framework Ecosystem:</a:t>
            </a:r>
            <a:endParaRPr lang="en-GB" sz="1900" dirty="0"/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A variety of frameworks and libraries (e.g., </a:t>
            </a:r>
            <a:r>
              <a:rPr lang="en-GB" sz="1700" dirty="0" err="1"/>
              <a:t>PyTorch</a:t>
            </a:r>
            <a:r>
              <a:rPr lang="en-GB" sz="1700" dirty="0"/>
              <a:t>, Arm Compute Library, Llama.cpp) support these optimizations, catering to diverse deployment scenarios – from Cloud to Edge.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6204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5BD6-4D2D-353B-F3A6-B0663A98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60A5-8ACC-C382-64EA-20C16D76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Why Optimize for CPU Inference?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28BF03-F5C5-9C5F-8F4B-212DFB67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263690"/>
            <a:ext cx="5419851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Cost Efficiency: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Leverage existing CPUs to lower capital and operational expenses versus investing in specialized GPUs.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Ubiquity: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CPUs power most Edge devices and servers, ensuring broad compatibility and seamless integration.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Energy Efficiency &amp; Latency: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Tailored optimizations (e.g., vectorized operations) reduce energy consumption and deliver fast, real-time responses.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Data Security:</a:t>
            </a:r>
            <a:r>
              <a:rPr lang="en-GB" sz="1900" dirty="0"/>
              <a:t>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Local inference minimizes data transmission, enhancing privacy and simplifying compliance with regulations. </a:t>
            </a:r>
            <a:r>
              <a:rPr lang="en-GB" sz="1900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79AEE8-A3C1-C8F8-4066-81F8E5228E70}"/>
              </a:ext>
            </a:extLst>
          </p:cNvPr>
          <p:cNvSpPr txBox="1"/>
          <p:nvPr/>
        </p:nvSpPr>
        <p:spPr>
          <a:xfrm>
            <a:off x="8065987" y="4880492"/>
            <a:ext cx="201726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Cortex-A57 Processor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C01DCA-FDF1-7923-1616-8FB713F5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95" y="1434103"/>
            <a:ext cx="4684447" cy="33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F1D-C5F3-DED8-25F2-574A185E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BBE7-23E2-07B1-A25D-B48F062F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b="1" dirty="0"/>
              <a:t>Revisiting CPU Inference Challenges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0652AD-0C8E-E9D0-26CF-DEC6D1DCB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58" y="1290687"/>
            <a:ext cx="4857982" cy="5089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Increasing Model Complexity: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Generative AI model compute requirements are growing 4–5x per year.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Memory and Data Throughput Bottlenecks: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Large models demand high memory bandwidth and efficient data movement, which can stress CPU memory hierarchies.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Scalability: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heavy computational load of generative AI challenges multi-threaded processing and optimal core utilization on CPUs.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Stringent Low-Latency Demands</a:t>
            </a:r>
            <a:r>
              <a:rPr lang="en-GB" sz="1200" b="1" dirty="0"/>
              <a:t>: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Real-time inference applications require minimal latency, posing difficulties for traditional CPU setups under high workloads.</a:t>
            </a:r>
          </a:p>
          <a:p>
            <a:pPr lvl="2">
              <a:lnSpc>
                <a:spcPct val="90000"/>
              </a:lnSpc>
              <a:spcAft>
                <a:spcPts val="600"/>
              </a:spcAft>
            </a:pPr>
            <a:endParaRPr lang="en-US" altLang="en-US"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7DCA8-1748-8BB9-1624-10B04EA8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66" y="1920085"/>
            <a:ext cx="6213929" cy="3017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DC7EA7-D097-6D48-875E-4FE5931C9463}"/>
              </a:ext>
            </a:extLst>
          </p:cNvPr>
          <p:cNvSpPr txBox="1"/>
          <p:nvPr/>
        </p:nvSpPr>
        <p:spPr>
          <a:xfrm>
            <a:off x="5175740" y="5020231"/>
            <a:ext cx="70162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Sevilla, J., &amp; Roldán, E. (2024). </a:t>
            </a:r>
            <a:r>
              <a:rPr lang="en-GB" sz="1400" i="1" dirty="0"/>
              <a:t>Training Compute of Frontier AI Models Grows by 4-5x per Year</a:t>
            </a:r>
            <a:r>
              <a:rPr lang="en-GB" sz="1400" dirty="0"/>
              <a:t>. Epoch.AI. </a:t>
            </a:r>
            <a:r>
              <a:rPr lang="en-GB" sz="1400" i="1" dirty="0">
                <a:effectLst/>
              </a:rPr>
              <a:t>https://epoch.ai/blog/training-compute-of-frontier-ai-models-grows-by-4-5x-per-year.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50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07C1-85DC-CDC7-E670-5F9B394A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Model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DEC1-E368-FAF9-656D-502089D8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131010"/>
            <a:ext cx="5833260" cy="4948335"/>
          </a:xfrm>
        </p:spPr>
        <p:txBody>
          <a:bodyPr/>
          <a:lstStyle/>
          <a:p>
            <a:r>
              <a:rPr lang="en-GB" sz="1900" b="1" dirty="0"/>
              <a:t>Graph Structure:</a:t>
            </a:r>
          </a:p>
          <a:p>
            <a:pPr lvl="1"/>
            <a:r>
              <a:rPr lang="en-GB" sz="1700" b="1" dirty="0"/>
              <a:t>Nodes:</a:t>
            </a:r>
            <a:r>
              <a:rPr lang="en-GB" sz="1700" dirty="0"/>
              <a:t> Represent operations (e.g., layers, activations, transformations) within the model.</a:t>
            </a:r>
          </a:p>
          <a:p>
            <a:pPr lvl="1"/>
            <a:r>
              <a:rPr lang="en-GB" sz="1700" b="1" dirty="0"/>
              <a:t>Edges:</a:t>
            </a:r>
            <a:r>
              <a:rPr lang="en-GB" sz="1700" dirty="0"/>
              <a:t> Depict data flow and dependencies between operations.</a:t>
            </a:r>
          </a:p>
          <a:p>
            <a:r>
              <a:rPr lang="en-GB" sz="1900" b="1" dirty="0"/>
              <a:t>Directed Acyclic Graph (DAG):</a:t>
            </a:r>
          </a:p>
          <a:p>
            <a:pPr lvl="1"/>
            <a:r>
              <a:rPr lang="en-GB" sz="1700" dirty="0"/>
              <a:t>Ensures a clear, sequential execution order from input to output without circular dependencies.</a:t>
            </a:r>
          </a:p>
          <a:p>
            <a:r>
              <a:rPr lang="en-GB" sz="1900" b="1" dirty="0"/>
              <a:t>Visualization and Analysis:</a:t>
            </a:r>
          </a:p>
          <a:p>
            <a:pPr lvl="1"/>
            <a:r>
              <a:rPr lang="en-GB" sz="1700" dirty="0"/>
              <a:t>Simplifies understanding and debugging of complex models.</a:t>
            </a:r>
          </a:p>
          <a:p>
            <a:pPr lvl="1"/>
            <a:r>
              <a:rPr lang="en-GB" sz="1700" dirty="0"/>
              <a:t>Provides a framework for optimization by identifying redundant operations and enabling parallel execution.</a:t>
            </a:r>
          </a:p>
          <a:p>
            <a:r>
              <a:rPr lang="en-GB" sz="1900" b="1" dirty="0"/>
              <a:t>Foundation for Optimization:</a:t>
            </a:r>
          </a:p>
          <a:p>
            <a:pPr lvl="1"/>
            <a:r>
              <a:rPr lang="en-GB" sz="1700" dirty="0"/>
              <a:t>Enables advanced techniques like operator fusion, dynamic graph compilation, and runtime scheduling.</a:t>
            </a:r>
          </a:p>
          <a:p>
            <a:pPr marL="780415" lvl="2" indent="0">
              <a:buNone/>
            </a:pPr>
            <a:r>
              <a:rPr lang="en-GB" dirty="0"/>
              <a:t>			</a:t>
            </a:r>
          </a:p>
          <a:p>
            <a:pPr marL="780415" lvl="2" indent="0">
              <a:buNone/>
            </a:pPr>
            <a:endParaRPr lang="en-GB" dirty="0"/>
          </a:p>
          <a:p>
            <a:pPr marL="780415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FCE3C-664E-7304-D040-A5EB1ED9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74691"/>
            <a:ext cx="5833260" cy="3735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590C11-F240-1075-E009-C3464068B329}"/>
              </a:ext>
            </a:extLst>
          </p:cNvPr>
          <p:cNvSpPr txBox="1"/>
          <p:nvPr/>
        </p:nvSpPr>
        <p:spPr>
          <a:xfrm>
            <a:off x="6823670" y="49007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Directed Acyclic Graph of Apple </a:t>
            </a:r>
            <a:r>
              <a:rPr lang="en-GB" sz="1400" dirty="0" err="1">
                <a:latin typeface="+mn-lt"/>
              </a:rPr>
              <a:t>OpenELM</a:t>
            </a:r>
            <a:r>
              <a:rPr lang="en-GB" sz="1400" dirty="0">
                <a:latin typeface="+mn-lt"/>
              </a:rPr>
              <a:t> transformer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294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498B9-F493-2063-0D8C-A5DFD2B0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 vs. Eager Mode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8A34F-8039-B163-3CBB-68160BB4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433415"/>
            <a:ext cx="5117811" cy="4948335"/>
          </a:xfrm>
        </p:spPr>
        <p:txBody>
          <a:bodyPr/>
          <a:lstStyle/>
          <a:p>
            <a:r>
              <a:rPr lang="en-US" sz="1900" dirty="0"/>
              <a:t>Graph Mode </a:t>
            </a:r>
          </a:p>
          <a:p>
            <a:pPr lvl="1"/>
            <a:r>
              <a:rPr lang="en-US" sz="1700" dirty="0"/>
              <a:t>Defines the entire computation graph before execution. </a:t>
            </a:r>
          </a:p>
          <a:p>
            <a:pPr lvl="1"/>
            <a:r>
              <a:rPr lang="en-US" sz="1500" dirty="0"/>
              <a:t>Compile-Time Optimizations: </a:t>
            </a:r>
          </a:p>
          <a:p>
            <a:pPr lvl="2"/>
            <a:r>
              <a:rPr lang="en-US" sz="1500" dirty="0"/>
              <a:t>Enables operator fusion, constant folding, and global optimizations </a:t>
            </a:r>
          </a:p>
          <a:p>
            <a:pPr marL="780415" lvl="2" indent="0">
              <a:buNone/>
            </a:pPr>
            <a:endParaRPr lang="en-US" sz="1500" dirty="0"/>
          </a:p>
          <a:p>
            <a:pPr marL="780415" lvl="2" indent="0">
              <a:buNone/>
            </a:pPr>
            <a:endParaRPr lang="en-US" sz="1500" dirty="0"/>
          </a:p>
          <a:p>
            <a:r>
              <a:rPr lang="en-US" sz="1900" dirty="0"/>
              <a:t>Eager Mode</a:t>
            </a:r>
          </a:p>
          <a:p>
            <a:pPr lvl="1"/>
            <a:r>
              <a:rPr lang="en-US" sz="1700" dirty="0"/>
              <a:t>Immediate Execution: </a:t>
            </a:r>
          </a:p>
          <a:p>
            <a:pPr lvl="2"/>
            <a:r>
              <a:rPr lang="en-US" sz="1500" dirty="0"/>
              <a:t>Operations execute as they are called, allowing dynamic control flow </a:t>
            </a:r>
          </a:p>
          <a:p>
            <a:pPr lvl="1"/>
            <a:r>
              <a:rPr lang="en-US" sz="1700" dirty="0"/>
              <a:t>Ease of Debugging </a:t>
            </a:r>
          </a:p>
          <a:p>
            <a:pPr lvl="2"/>
            <a:r>
              <a:rPr lang="en-US" sz="1500" dirty="0"/>
              <a:t>Intuitive and interactive, making it easier to troubleshoot and prototype. </a:t>
            </a:r>
          </a:p>
          <a:p>
            <a:pPr lvl="1"/>
            <a:r>
              <a:rPr lang="en-US" sz="1900" dirty="0"/>
              <a:t>Limited Global Optimizations: </a:t>
            </a:r>
          </a:p>
          <a:p>
            <a:pPr lvl="2"/>
            <a:r>
              <a:rPr lang="en-US" sz="1500" dirty="0"/>
              <a:t>Fewer opportunities for compile-time performance enhancements.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F3559-6213-68F3-0289-C9E5EBE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4207"/>
            <a:ext cx="4291628" cy="24759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3BAD5-839A-CD6C-5B77-8D7F69F0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56474"/>
            <a:ext cx="3337035" cy="23653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FDEAF-5580-07B9-F487-1878C757C032}"/>
              </a:ext>
            </a:extLst>
          </p:cNvPr>
          <p:cNvSpPr txBox="1"/>
          <p:nvPr/>
        </p:nvSpPr>
        <p:spPr>
          <a:xfrm>
            <a:off x="6096000" y="3061124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Graph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1.x)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EC5ADA-9648-A85A-3D91-2E6EDEE0DE4D}"/>
              </a:ext>
            </a:extLst>
          </p:cNvPr>
          <p:cNvSpPr txBox="1"/>
          <p:nvPr/>
        </p:nvSpPr>
        <p:spPr>
          <a:xfrm>
            <a:off x="6096000" y="6073973"/>
            <a:ext cx="4671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Eager Execution (</a:t>
            </a:r>
            <a:r>
              <a:rPr lang="en-US" sz="1400" dirty="0" err="1">
                <a:latin typeface="+mn-lt"/>
              </a:rPr>
              <a:t>Tensorflow</a:t>
            </a:r>
            <a:r>
              <a:rPr lang="en-US" sz="1400" dirty="0">
                <a:latin typeface="+mn-lt"/>
              </a:rPr>
              <a:t> 2.x)</a:t>
            </a:r>
          </a:p>
        </p:txBody>
      </p:sp>
    </p:spTree>
    <p:extLst>
      <p:ext uri="{BB962C8B-B14F-4D97-AF65-F5344CB8AC3E}">
        <p14:creationId xmlns:p14="http://schemas.microsoft.com/office/powerpoint/2010/main" val="379279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8107-128E-CC2E-9D95-03FA7BDD1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C5E7-FC10-D0A7-E139-E51B9F5E2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Dynamic Graph Compilation on CPUs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55897F-555D-5318-710F-8532E55C9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01" y="1273739"/>
            <a:ext cx="5631100" cy="49483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Definition: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dirty="0"/>
              <a:t>The process of transforming a dynamic (runtime-evolving) computation graph into optimized machine code on the fly.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Key Mechanisms: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Just-In-Time (JIT) Compilation</a:t>
            </a:r>
            <a:r>
              <a:rPr lang="en-GB" sz="1700" dirty="0"/>
              <a:t>: Compile portions of the graph during execution.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Operator Fusion &amp; Inlining</a:t>
            </a:r>
            <a:r>
              <a:rPr lang="en-GB" sz="1700" dirty="0"/>
              <a:t>: Merges multiple operations to reduce overhead (e.g. 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torch.jit.trace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 err="1"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7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900" b="1" dirty="0"/>
              <a:t>Benefits: 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Adaptability</a:t>
            </a:r>
            <a:r>
              <a:rPr lang="en-GB" sz="1700" dirty="0"/>
              <a:t>: Adjusts to changing input shapes and model behaviour (e.g.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nn.AdaptiveMaxPool2d</a:t>
            </a:r>
            <a:r>
              <a:rPr lang="en-GB" sz="1700" dirty="0"/>
              <a:t>).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Improved Performance</a:t>
            </a:r>
            <a:r>
              <a:rPr lang="en-GB" sz="1700" dirty="0"/>
              <a:t>: Generates code optimized for current workload, reducing latency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GB" sz="1700" b="1" dirty="0"/>
              <a:t>Flexibility</a:t>
            </a:r>
            <a:r>
              <a:rPr lang="en-GB" sz="1700" dirty="0"/>
              <a:t>: Supports dynamic model structures without a complete recompilation.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520102-AE9C-60AF-3E7E-3EDDE590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29110"/>
              </p:ext>
            </p:extLst>
          </p:nvPr>
        </p:nvGraphicFramePr>
        <p:xfrm>
          <a:off x="6437409" y="2081137"/>
          <a:ext cx="5537316" cy="289669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66768">
                  <a:extLst>
                    <a:ext uri="{9D8B030D-6E8A-4147-A177-3AD203B41FA5}">
                      <a16:colId xmlns:a16="http://schemas.microsoft.com/office/drawing/2014/main" val="301880504"/>
                    </a:ext>
                  </a:extLst>
                </a:gridCol>
                <a:gridCol w="2029767">
                  <a:extLst>
                    <a:ext uri="{9D8B030D-6E8A-4147-A177-3AD203B41FA5}">
                      <a16:colId xmlns:a16="http://schemas.microsoft.com/office/drawing/2014/main" val="501206931"/>
                    </a:ext>
                  </a:extLst>
                </a:gridCol>
                <a:gridCol w="2240781">
                  <a:extLst>
                    <a:ext uri="{9D8B030D-6E8A-4147-A177-3AD203B41FA5}">
                      <a16:colId xmlns:a16="http://schemas.microsoft.com/office/drawing/2014/main" val="3930883487"/>
                    </a:ext>
                  </a:extLst>
                </a:gridCol>
              </a:tblGrid>
              <a:tr h="3572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JIT Compilation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Static Compilation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60995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Execution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Dynamic (on-the-fly)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Predefined (ahead of 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39303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at runtime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Optimized before execution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892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Adjusts to workload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Fixed, less flexible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751074"/>
                  </a:ext>
                </a:extLst>
              </a:tr>
              <a:tr h="634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Slight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compilation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53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33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D358-9007-A2C3-513B-E662484E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Graph Compilation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F2E3-DB73-0D56-E931-8BC09FF81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70" y="1181252"/>
            <a:ext cx="5941681" cy="4948335"/>
          </a:xfrm>
        </p:spPr>
        <p:txBody>
          <a:bodyPr/>
          <a:lstStyle/>
          <a:p>
            <a:r>
              <a:rPr lang="en-US" sz="1900" b="1" dirty="0"/>
              <a:t>Definition: </a:t>
            </a:r>
          </a:p>
          <a:p>
            <a:pPr lvl="1"/>
            <a:r>
              <a:rPr lang="en-US" sz="1700" dirty="0"/>
              <a:t>The entire computation graph is defined, optimized, and compiled ahead of execution. </a:t>
            </a:r>
          </a:p>
          <a:p>
            <a:pPr lvl="1"/>
            <a:r>
              <a:rPr lang="en-US" sz="1700" dirty="0"/>
              <a:t>The structure remains fixed throughout runtime. </a:t>
            </a:r>
          </a:p>
          <a:p>
            <a:r>
              <a:rPr lang="en-US" sz="1900" b="1" dirty="0"/>
              <a:t>Key Mechanisms: </a:t>
            </a:r>
          </a:p>
          <a:p>
            <a:pPr lvl="1"/>
            <a:r>
              <a:rPr lang="en-US" sz="1700" b="1" dirty="0"/>
              <a:t>Operator fusion</a:t>
            </a:r>
            <a:r>
              <a:rPr lang="en-US" sz="1700" dirty="0"/>
              <a:t>, </a:t>
            </a:r>
            <a:r>
              <a:rPr lang="en-US" sz="1700" b="1" dirty="0"/>
              <a:t>constant folding</a:t>
            </a:r>
            <a:r>
              <a:rPr lang="en-US" sz="1700" dirty="0"/>
              <a:t>, and </a:t>
            </a:r>
            <a:r>
              <a:rPr lang="en-US" sz="1700" b="1" dirty="0"/>
              <a:t>memory layout adjustments</a:t>
            </a:r>
            <a:r>
              <a:rPr lang="en-US" sz="1700" dirty="0"/>
              <a:t> are performed at compile time. </a:t>
            </a:r>
          </a:p>
          <a:p>
            <a:pPr lvl="1"/>
            <a:r>
              <a:rPr lang="en-US" sz="1700" b="1" dirty="0"/>
              <a:t>Global Analysis</a:t>
            </a:r>
            <a:r>
              <a:rPr lang="en-US" sz="1700" dirty="0"/>
              <a:t>: Enables comprehensive optimization across the </a:t>
            </a:r>
            <a:r>
              <a:rPr lang="en-US" sz="1700" b="1" dirty="0"/>
              <a:t>entire graph</a:t>
            </a:r>
            <a:r>
              <a:rPr lang="en-US" sz="1700" dirty="0"/>
              <a:t>, considering all dependencies</a:t>
            </a:r>
          </a:p>
          <a:p>
            <a:r>
              <a:rPr lang="en-US" sz="1900" b="1" dirty="0"/>
              <a:t>Benefits: </a:t>
            </a:r>
          </a:p>
          <a:p>
            <a:pPr lvl="1"/>
            <a:r>
              <a:rPr lang="en-US" sz="1700" b="1" dirty="0"/>
              <a:t>Enhanced Performance</a:t>
            </a:r>
            <a:r>
              <a:rPr lang="en-US" sz="1700" dirty="0"/>
              <a:t>: </a:t>
            </a:r>
          </a:p>
          <a:p>
            <a:pPr lvl="2"/>
            <a:r>
              <a:rPr lang="en-US" sz="1700" dirty="0"/>
              <a:t>Global optimizations yield highly efficient runtime execution </a:t>
            </a:r>
          </a:p>
          <a:p>
            <a:pPr lvl="1"/>
            <a:r>
              <a:rPr lang="en-US" sz="1700" b="1" dirty="0"/>
              <a:t>Predictability</a:t>
            </a:r>
            <a:r>
              <a:rPr lang="en-US" sz="1700" dirty="0"/>
              <a:t>:</a:t>
            </a:r>
          </a:p>
          <a:p>
            <a:pPr lvl="2"/>
            <a:r>
              <a:rPr lang="en-US" sz="1700" dirty="0"/>
              <a:t>Deterministic execution flow ideal for production environments. </a:t>
            </a:r>
          </a:p>
          <a:p>
            <a:pPr lvl="1"/>
            <a:r>
              <a:rPr lang="en-US" sz="1700" b="1" dirty="0"/>
              <a:t>Optimized Hardware Utilization</a:t>
            </a:r>
            <a:r>
              <a:rPr lang="en-US" sz="1700" dirty="0"/>
              <a:t>: </a:t>
            </a:r>
          </a:p>
          <a:p>
            <a:pPr lvl="2"/>
            <a:r>
              <a:rPr lang="en-US" sz="1700" dirty="0"/>
              <a:t>Pre-compiled kernels can better exploit specialized CPU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763D6-6964-0D93-41F2-B4426122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2" y="329921"/>
            <a:ext cx="2273300" cy="4300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867D-618F-995C-F7A7-B54E0E6CA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275" y="476250"/>
            <a:ext cx="22733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52115-AE87-83EE-29CB-396E8EB38D65}"/>
              </a:ext>
            </a:extLst>
          </p:cNvPr>
          <p:cNvSpPr txBox="1"/>
          <p:nvPr/>
        </p:nvSpPr>
        <p:spPr>
          <a:xfrm>
            <a:off x="6823670" y="4900773"/>
            <a:ext cx="46716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Identical Operations, different graphs. Left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operation is separate operator. In right graph,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BatchNorm</a:t>
            </a:r>
            <a:r>
              <a:rPr lang="en-US" sz="1600" dirty="0">
                <a:latin typeface="+mn-lt"/>
              </a:rPr>
              <a:t> has been </a:t>
            </a:r>
            <a:r>
              <a:rPr lang="en-US" sz="1600" b="1" dirty="0">
                <a:latin typeface="+mn-lt"/>
              </a:rPr>
              <a:t>fused</a:t>
            </a:r>
            <a:r>
              <a:rPr lang="en-US" sz="1600" dirty="0">
                <a:latin typeface="+mn-lt"/>
              </a:rPr>
              <a:t> into the preceding convolution layer. </a:t>
            </a:r>
          </a:p>
        </p:txBody>
      </p:sp>
    </p:spTree>
    <p:extLst>
      <p:ext uri="{BB962C8B-B14F-4D97-AF65-F5344CB8AC3E}">
        <p14:creationId xmlns:p14="http://schemas.microsoft.com/office/powerpoint/2010/main" val="99358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EDC72-9FC2-C94B-0D0A-3A842F930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0071-2F16-6D55-AE7F-FBA6D456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5" y="478301"/>
            <a:ext cx="11233150" cy="654760"/>
          </a:xfrm>
        </p:spPr>
        <p:txBody>
          <a:bodyPr anchor="ctr">
            <a:normAutofit/>
          </a:bodyPr>
          <a:lstStyle/>
          <a:p>
            <a:r>
              <a:rPr lang="en-GB" dirty="0"/>
              <a:t>Static vs. Dynamic Compilation – A Comparison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117996E-E208-FD68-1A3A-4BBFA8E5E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45" y="1358529"/>
            <a:ext cx="5429899" cy="494833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altLang="en-US" sz="1900" b="1" dirty="0"/>
              <a:t>Static Compilation: </a:t>
            </a:r>
          </a:p>
          <a:p>
            <a:pPr lvl="1">
              <a:spcAft>
                <a:spcPts val="600"/>
              </a:spcAft>
            </a:pPr>
            <a:r>
              <a:rPr lang="en-GB" altLang="en-US" sz="1500" dirty="0"/>
              <a:t>Graph fixed and </a:t>
            </a:r>
            <a:r>
              <a:rPr lang="en-GB" altLang="en-US" sz="1500" b="1" dirty="0"/>
              <a:t>compiled ahead-of-time.</a:t>
            </a:r>
          </a:p>
          <a:p>
            <a:pPr lvl="1">
              <a:spcAft>
                <a:spcPts val="600"/>
              </a:spcAft>
            </a:pPr>
            <a:r>
              <a:rPr lang="en-GB" altLang="en-US" sz="1500" b="1" dirty="0"/>
              <a:t>Global optimizations </a:t>
            </a:r>
            <a:r>
              <a:rPr lang="en-GB" altLang="en-US" sz="1500" dirty="0"/>
              <a:t>yield deterministic performance.</a:t>
            </a:r>
          </a:p>
          <a:p>
            <a:pPr lvl="1">
              <a:spcAft>
                <a:spcPts val="600"/>
              </a:spcAft>
            </a:pPr>
            <a:r>
              <a:rPr lang="en-GB" altLang="en-US" sz="1500" dirty="0"/>
              <a:t>Ideal for stable, production workloads. </a:t>
            </a:r>
          </a:p>
          <a:p>
            <a:pPr lvl="1">
              <a:spcAft>
                <a:spcPts val="600"/>
              </a:spcAft>
            </a:pPr>
            <a:endParaRPr lang="en-GB" altLang="en-US" sz="1500" b="1" dirty="0"/>
          </a:p>
          <a:p>
            <a:pPr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More predictable performance (fewer surprises at runtime).</a:t>
            </a:r>
            <a:endParaRPr lang="en-GB" sz="1500" b="1" dirty="0"/>
          </a:p>
          <a:p>
            <a:pPr lvl="1">
              <a:spcAft>
                <a:spcPts val="600"/>
              </a:spcAft>
            </a:pPr>
            <a:r>
              <a:rPr lang="en-GB" sz="1500" dirty="0"/>
              <a:t>Often faster execution for stable workloads.</a:t>
            </a:r>
            <a:endParaRPr lang="en-GB" sz="1500" b="1" dirty="0"/>
          </a:p>
          <a:p>
            <a:pPr lvl="1">
              <a:spcAft>
                <a:spcPts val="600"/>
              </a:spcAft>
            </a:pPr>
            <a:r>
              <a:rPr lang="en-GB" sz="1500" dirty="0"/>
              <a:t>However, less flexibility if input shapes or control flow vary widely.</a:t>
            </a:r>
          </a:p>
          <a:p>
            <a:pPr lvl="1">
              <a:spcAft>
                <a:spcPts val="600"/>
              </a:spcAft>
            </a:pPr>
            <a:endParaRPr lang="en-GB" altLang="en-US" sz="1400" b="1" dirty="0"/>
          </a:p>
          <a:p>
            <a:pPr>
              <a:spcAft>
                <a:spcPts val="600"/>
              </a:spcAft>
            </a:pPr>
            <a:r>
              <a:rPr lang="en-GB" altLang="en-US" sz="1900" b="1" dirty="0"/>
              <a:t>Examples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Some deep learning frameworks when using ahead-of-time graph compilation (e.g., XLA, TVM, some ONNX runtime scenarios, </a:t>
            </a:r>
            <a:r>
              <a:rPr lang="en-GB" sz="1500" dirty="0" err="1"/>
              <a:t>Llama.cpp</a:t>
            </a:r>
            <a:r>
              <a:rPr lang="en-GB" sz="1500" dirty="0"/>
              <a:t>).</a:t>
            </a:r>
            <a:endParaRPr lang="en-GB" altLang="en-US" sz="15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51E5-1DAA-0298-93CA-12D8896A3A96}"/>
              </a:ext>
            </a:extLst>
          </p:cNvPr>
          <p:cNvSpPr txBox="1">
            <a:spLocks/>
          </p:cNvSpPr>
          <p:nvPr/>
        </p:nvSpPr>
        <p:spPr>
          <a:xfrm>
            <a:off x="6480357" y="1358529"/>
            <a:ext cx="5429899" cy="49483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altLang="en-US" sz="1900" b="1" dirty="0"/>
              <a:t>Dynamic Compilation: </a:t>
            </a:r>
          </a:p>
          <a:p>
            <a:pPr lvl="1">
              <a:spcAft>
                <a:spcPts val="600"/>
              </a:spcAft>
            </a:pPr>
            <a:r>
              <a:rPr lang="en-GB" altLang="en-US" sz="1500" b="1" dirty="0"/>
              <a:t>On-the-fly JIT </a:t>
            </a:r>
            <a:r>
              <a:rPr lang="en-GB" altLang="en-US" sz="1500" dirty="0"/>
              <a:t>optimizations during runtime. </a:t>
            </a:r>
          </a:p>
          <a:p>
            <a:pPr lvl="1">
              <a:spcAft>
                <a:spcPts val="600"/>
              </a:spcAft>
            </a:pPr>
            <a:r>
              <a:rPr lang="en-GB" altLang="en-US" sz="1500" dirty="0"/>
              <a:t>Adapts to changing inputs and control flow.</a:t>
            </a:r>
          </a:p>
          <a:p>
            <a:pPr lvl="1">
              <a:spcAft>
                <a:spcPts val="600"/>
              </a:spcAft>
            </a:pPr>
            <a:r>
              <a:rPr lang="en-GB" altLang="en-US" sz="1500" dirty="0"/>
              <a:t>Offers flexibility with potential runtime overhead.</a:t>
            </a:r>
          </a:p>
          <a:p>
            <a:pPr>
              <a:spcAft>
                <a:spcPts val="600"/>
              </a:spcAft>
            </a:pPr>
            <a:endParaRPr lang="en-GB" altLang="en-US" sz="1900" b="1" dirty="0"/>
          </a:p>
          <a:p>
            <a:pPr>
              <a:spcAft>
                <a:spcPts val="600"/>
              </a:spcAft>
            </a:pPr>
            <a:r>
              <a:rPr lang="en-GB" altLang="en-US" sz="1900" b="1" dirty="0"/>
              <a:t>Advantages: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Adapts to different runtime conditions.</a:t>
            </a:r>
            <a:r>
              <a:rPr lang="en-GB" altLang="en-US" sz="1500" b="1" dirty="0"/>
              <a:t> 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Easier prototyping and debugging because you can quickly change code.</a:t>
            </a:r>
          </a:p>
          <a:p>
            <a:pPr lvl="1">
              <a:spcAft>
                <a:spcPts val="600"/>
              </a:spcAft>
            </a:pPr>
            <a:r>
              <a:rPr lang="en-GB" sz="1500" dirty="0"/>
              <a:t>Might introduce overhead (warm-up time or re-compilation).</a:t>
            </a:r>
          </a:p>
          <a:p>
            <a:pPr lvl="1">
              <a:spcAft>
                <a:spcPts val="600"/>
              </a:spcAft>
            </a:pPr>
            <a:endParaRPr lang="en-GB" altLang="en-US" sz="1400" b="1" dirty="0"/>
          </a:p>
          <a:p>
            <a:pPr>
              <a:spcAft>
                <a:spcPts val="600"/>
              </a:spcAft>
            </a:pPr>
            <a:r>
              <a:rPr lang="en-GB" altLang="en-US" sz="1900" b="1" dirty="0"/>
              <a:t>Examples </a:t>
            </a:r>
          </a:p>
          <a:p>
            <a:pPr lvl="1">
              <a:spcAft>
                <a:spcPts val="600"/>
              </a:spcAft>
            </a:pPr>
            <a:r>
              <a:rPr lang="en-GB" sz="1500" dirty="0" err="1"/>
              <a:t>PyTorch’s</a:t>
            </a:r>
            <a:r>
              <a:rPr lang="en-GB" sz="1500" dirty="0"/>
              <a:t> eager mode, TensorFlow’s eager execution, or </a:t>
            </a:r>
            <a:r>
              <a:rPr lang="en-GB" sz="1500" dirty="0" err="1"/>
              <a:t>TorchScript</a:t>
            </a:r>
            <a:r>
              <a:rPr lang="en-GB" sz="1500" dirty="0"/>
              <a:t> JIT falls somewhere in between static and dynamic.</a:t>
            </a:r>
            <a:endParaRPr lang="en-GB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67886041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25AA46A6-F8D0-4647-865D-F700FAFED8F6}" vid="{255BEF51-55C5-A743-A761-05EE3BF481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sharepoint/v3/fields"/>
    <ds:schemaRef ds:uri="http://purl.org/dc/terms/"/>
    <ds:schemaRef ds:uri="f2ad5090-61a8-4b8c-ab70-68f4ff4d1933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15466</TotalTime>
  <Words>2653</Words>
  <Application>Microsoft Office PowerPoint</Application>
  <PresentationFormat>Widescreen</PresentationFormat>
  <Paragraphs>327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Arial</vt:lpstr>
      <vt:lpstr>Calibri</vt:lpstr>
      <vt:lpstr>Consolas</vt:lpstr>
      <vt:lpstr>system-ui</vt:lpstr>
      <vt:lpstr>Wingdings</vt:lpstr>
      <vt:lpstr>Arm_Public_2024</vt:lpstr>
      <vt:lpstr>ML Frameworks and Optimized Libraries (Chapter 3)</vt:lpstr>
      <vt:lpstr>Learning Outcomes</vt:lpstr>
      <vt:lpstr>Why Optimize for CPU Inference?</vt:lpstr>
      <vt:lpstr>Revisiting CPU Inference Challenges</vt:lpstr>
      <vt:lpstr>Generative AI Model as a Graph</vt:lpstr>
      <vt:lpstr>Graph Mode vs. Eager Mode </vt:lpstr>
      <vt:lpstr>Dynamic Graph Compilation on CPUs</vt:lpstr>
      <vt:lpstr>Static Graph Compilation </vt:lpstr>
      <vt:lpstr>Static vs. Dynamic Compilation – A Comparison</vt:lpstr>
      <vt:lpstr>Overview of ML Frameworks on Arm</vt:lpstr>
      <vt:lpstr>PyTorch on Arm</vt:lpstr>
      <vt:lpstr>Optimized Libraries – KleidiAI</vt:lpstr>
      <vt:lpstr>Llama.cpp for Lightweight Inference</vt:lpstr>
      <vt:lpstr>Summary</vt:lpstr>
      <vt:lpstr>Questions and Discussion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Oliver Grainge</dc:creator>
  <cp:keywords/>
  <dc:description/>
  <cp:lastModifiedBy>Andy Coulson</cp:lastModifiedBy>
  <cp:revision>235</cp:revision>
  <dcterms:created xsi:type="dcterms:W3CDTF">2024-11-20T09:48:17Z</dcterms:created>
  <dcterms:modified xsi:type="dcterms:W3CDTF">2025-03-28T14:03:16Z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